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19"/>
  </p:notesMasterIdLst>
  <p:sldIdLst>
    <p:sldId id="332" r:id="rId2"/>
    <p:sldId id="293" r:id="rId3"/>
    <p:sldId id="314" r:id="rId4"/>
    <p:sldId id="259" r:id="rId5"/>
    <p:sldId id="260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07" r:id="rId15"/>
    <p:sldId id="406" r:id="rId16"/>
    <p:sldId id="423" r:id="rId17"/>
    <p:sldId id="424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/>
    <p:restoredTop sz="69432"/>
  </p:normalViewPr>
  <p:slideViewPr>
    <p:cSldViewPr snapToGrid="0">
      <p:cViewPr varScale="1">
        <p:scale>
          <a:sx n="140" d="100"/>
          <a:sy n="140" d="100"/>
        </p:scale>
        <p:origin x="200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9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77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62A4-2556-4D51-B254-0C58BACF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482A4-7674-4E38-AFC3-53389ACED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41C7-0643-4B15-BAE7-FC490A4B1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01B8-F872-455C-BEB9-F17A0A9C06E3}" type="datetimeFigureOut">
              <a:rPr lang="en-US" smtClean="0"/>
              <a:t>8/2/20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F0E1E-AC78-4546-BC1E-AFB9C9CA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3CEEF-106B-470D-84E0-14DF36E4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59C01-B580-4B64-9BE0-DD42C508E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49" r:id="rId5"/>
    <p:sldLayoutId id="2147483652" r:id="rId6"/>
    <p:sldLayoutId id="2147483653" r:id="rId7"/>
    <p:sldLayoutId id="2147483658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E078697-9EC8-1C4B-9AD3-979EA03A4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D404-73C0-F64D-ACA7-3ECB8C30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" b="6377"/>
          <a:stretch/>
        </p:blipFill>
        <p:spPr>
          <a:xfrm>
            <a:off x="3390400" y="860938"/>
            <a:ext cx="5669280" cy="4067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35FE7-BF58-2E44-A93E-14834618770A}"/>
              </a:ext>
            </a:extLst>
          </p:cNvPr>
          <p:cNvSpPr txBox="1"/>
          <p:nvPr/>
        </p:nvSpPr>
        <p:spPr>
          <a:xfrm>
            <a:off x="484632" y="694174"/>
            <a:ext cx="3447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Glass makes up 7% of domestic waste.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Fortunately glass can be recycled over and over again.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During the recycling process glass goes through several physical changes</a:t>
            </a:r>
          </a:p>
          <a:p>
            <a:endParaRPr lang="en-US" sz="2000" dirty="0"/>
          </a:p>
          <a:p>
            <a:r>
              <a:rPr lang="en-US" sz="2000" dirty="0"/>
              <a:t>Draw this flow chart in your books – make the squares large (fill up your whole page)</a:t>
            </a:r>
          </a:p>
        </p:txBody>
      </p:sp>
    </p:spTree>
    <p:extLst>
      <p:ext uri="{BB962C8B-B14F-4D97-AF65-F5344CB8AC3E}">
        <p14:creationId xmlns:p14="http://schemas.microsoft.com/office/powerpoint/2010/main" val="397836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49BD59-F45E-8849-BF21-759C6740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AD2D5-9973-4444-A976-3E2BF30A720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097674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Write the following steps into your flow chart.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When you throw the glass into the bin, it gets mixed in with the rest of the rubbish.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The glass is separated from the general waste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The glass is separated by colour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Each type of glass is crushed into small pieces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The small pieces of glass are melted in a furnace to make liquid glass, which is then poured into moulds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The glass is allowed to solidify into its new form, such as bottles, plates or windows.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6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D16650-A05A-E048-866A-F57D36941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BBF5-320E-C94B-92F0-6D7737A1D49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ope.mp4">
            <a:hlinkClick r:id="" action="ppaction://media"/>
            <a:extLst>
              <a:ext uri="{FF2B5EF4-FFF2-40B4-BE49-F238E27FC236}">
                <a16:creationId xmlns:a16="http://schemas.microsoft.com/office/drawing/2014/main" id="{662A0EEA-3091-AC4F-8EEB-83963FE30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38387-7836-BD40-8F2E-ACF23A34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06" y="29740"/>
            <a:ext cx="6685300" cy="1576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FC880-6B8D-AE49-ABF8-49164A41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9" y="1605994"/>
            <a:ext cx="4546017" cy="34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30F0-A6AD-4EF1-B11B-2F7D3941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0" b="1" dirty="0">
                <a:latin typeface="+mn-lt"/>
              </a:rPr>
              <a:t>Questions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C463-F000-4350-8B4B-0C1537970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700" dirty="0">
                <a:latin typeface="+mn-lt"/>
              </a:rPr>
              <a:t>What criteria did you use to help you sort your cards?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>
                <a:latin typeface="+mn-lt"/>
              </a:rPr>
              <a:t>Which cards did you find hard to place? 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>
                <a:latin typeface="+mn-lt"/>
              </a:rPr>
              <a:t>Using one sentence how do chemical changes and physical changes differ?</a:t>
            </a:r>
          </a:p>
        </p:txBody>
      </p:sp>
      <p:pic>
        <p:nvPicPr>
          <p:cNvPr id="5" name="Picture 4" descr="A picture containing shirt, room&#10;&#10;Description automatically generated">
            <a:extLst>
              <a:ext uri="{FF2B5EF4-FFF2-40B4-BE49-F238E27FC236}">
                <a16:creationId xmlns:a16="http://schemas.microsoft.com/office/drawing/2014/main" id="{C9EEFC9A-330C-4431-8E67-C594D3F17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276373"/>
            <a:ext cx="1737122" cy="15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6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E2BB-521D-4A2E-B452-3469231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39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500" b="1" dirty="0">
                <a:latin typeface="+mn-lt"/>
              </a:rPr>
              <a:t>Answers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B84199-0E55-164D-AD60-FE8E34A8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15"/>
          <a:stretch/>
        </p:blipFill>
        <p:spPr>
          <a:xfrm>
            <a:off x="1883664" y="142851"/>
            <a:ext cx="7260336" cy="50006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D3D6B-CACC-E24D-BCFD-6DFEA0DD4773}"/>
              </a:ext>
            </a:extLst>
          </p:cNvPr>
          <p:cNvSpPr txBox="1"/>
          <p:nvPr/>
        </p:nvSpPr>
        <p:spPr>
          <a:xfrm>
            <a:off x="283464" y="867747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317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E2BB-521D-4A2E-B452-3469231F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39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500" b="1" dirty="0">
                <a:latin typeface="+mn-lt"/>
              </a:rPr>
              <a:t>Answers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B84199-0E55-164D-AD60-FE8E34A8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60"/>
          <a:stretch/>
        </p:blipFill>
        <p:spPr>
          <a:xfrm>
            <a:off x="1998010" y="103408"/>
            <a:ext cx="6953966" cy="497352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C5D05-79EC-D14D-9CED-A860310505B7}"/>
              </a:ext>
            </a:extLst>
          </p:cNvPr>
          <p:cNvSpPr txBox="1"/>
          <p:nvPr/>
        </p:nvSpPr>
        <p:spPr>
          <a:xfrm>
            <a:off x="283464" y="867747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85910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68239" y="2951848"/>
            <a:ext cx="5850786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lang="en-AU" sz="2800" baseline="30000" dirty="0">
              <a:latin typeface="+mn-lt"/>
            </a:endParaRPr>
          </a:p>
          <a:p>
            <a:pPr marL="0" lvl="0" indent="0">
              <a:buNone/>
            </a:pPr>
            <a:r>
              <a:rPr lang="en-AU" sz="2800" baseline="30000" dirty="0">
                <a:latin typeface="+mn-lt"/>
              </a:rPr>
              <a:t>Students will be able to describe the steps and physical and chemical changes that occur during recycling the different compounds of plastics, glass and metals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Physical and chemical changes are used to recycle household waste 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62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68239" y="2951848"/>
            <a:ext cx="5850786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lang="en-AU" sz="2800" baseline="30000" dirty="0">
              <a:latin typeface="+mn-lt"/>
            </a:endParaRPr>
          </a:p>
          <a:p>
            <a:pPr marL="0" lvl="0" indent="0">
              <a:buNone/>
            </a:pPr>
            <a:r>
              <a:rPr lang="en-AU" sz="2800" baseline="30000" dirty="0">
                <a:latin typeface="+mn-lt"/>
              </a:rPr>
              <a:t>Students will be able to describe the steps and physical and chemical changes that occur during recycling the different compounds of plastics, glass and metals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Physical and chemical changes are used to recycle household waste 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BD2C9CD-03B5-0247-BD89-D07E09567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00" y="266050"/>
            <a:ext cx="8070092" cy="348000"/>
          </a:xfrm>
        </p:spPr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1968C-B8F5-C344-8B0F-1F5B913D2D7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6338904" cy="4065600"/>
          </a:xfrm>
        </p:spPr>
        <p:txBody>
          <a:bodyPr/>
          <a:lstStyle/>
          <a:p>
            <a:r>
              <a:rPr lang="en-AU" dirty="0"/>
              <a:t>Today, there is a large range of recyclable materials including paper, glass, plastics and aluminium. </a:t>
            </a:r>
          </a:p>
          <a:p>
            <a:r>
              <a:rPr lang="en-AU" dirty="0"/>
              <a:t>By recycling these materials, society is able to conserve these resources and reduce the cost of producing new materials. </a:t>
            </a:r>
          </a:p>
          <a:p>
            <a:r>
              <a:rPr lang="en-AU" dirty="0"/>
              <a:t>In most cases when a material is recycled, the form of the material may change but the material itself stays the same. </a:t>
            </a:r>
          </a:p>
          <a:p>
            <a:r>
              <a:rPr lang="en-AU" dirty="0"/>
              <a:t>Therefore, the recycling process is simply a series of physical changes. 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39EF3-CBE9-8C41-B4A7-7B27EBE3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23" y="201367"/>
            <a:ext cx="1849778" cy="47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9EED21-1757-A245-9067-53A56D641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E6786C1F-98C1-ED4A-890F-1BFFCD7598F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49" y="852700"/>
            <a:ext cx="8527443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Physical changes when recycling aluminium cans </a:t>
            </a:r>
            <a:endParaRPr lang="en-AU" dirty="0">
              <a:solidFill>
                <a:srgbClr val="0070C0"/>
              </a:solidFill>
            </a:endParaRPr>
          </a:p>
          <a:p>
            <a:pPr lvl="5"/>
            <a:r>
              <a:rPr lang="en-AU" sz="1800" b="1" dirty="0">
                <a:solidFill>
                  <a:srgbClr val="0070C0"/>
                </a:solidFill>
              </a:rPr>
              <a:t>Crushing</a:t>
            </a:r>
            <a:r>
              <a:rPr lang="en-AU" sz="1800" dirty="0"/>
              <a:t>: When you finish a can of soft drink you might crush the can before throwing it away. </a:t>
            </a:r>
            <a:endParaRPr lang="en-AU" sz="1800" b="1" dirty="0"/>
          </a:p>
          <a:p>
            <a:pPr lvl="7"/>
            <a:r>
              <a:rPr lang="en-AU" sz="1800" b="1" dirty="0">
                <a:solidFill>
                  <a:srgbClr val="0070C0"/>
                </a:solidFill>
              </a:rPr>
              <a:t>Mixing</a:t>
            </a:r>
            <a:r>
              <a:rPr lang="en-AU" sz="1800" dirty="0"/>
              <a:t>: When you throw the can in the rubbish bin it is mixed with all the other materials, creating a mixture of garbage. </a:t>
            </a:r>
            <a:endParaRPr lang="en-AU" sz="1800" b="1" dirty="0"/>
          </a:p>
          <a:p>
            <a:pPr lvl="5"/>
            <a:r>
              <a:rPr lang="en-AU" sz="1800" b="1" dirty="0">
                <a:solidFill>
                  <a:srgbClr val="0070C0"/>
                </a:solidFill>
              </a:rPr>
              <a:t>Separation</a:t>
            </a:r>
            <a:r>
              <a:rPr lang="en-AU" sz="1800" dirty="0"/>
              <a:t>: Before the aluminium cans can be recycled, they must be separated out of the garbage and cleaned 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1F262-EA01-E44D-B251-215BE8EE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2" t="2727" r="26923" b="11386"/>
          <a:stretch/>
        </p:blipFill>
        <p:spPr>
          <a:xfrm rot="16200000">
            <a:off x="1088401" y="1111290"/>
            <a:ext cx="929267" cy="1356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A750E-0AA9-B342-A7AA-5113CB2F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018" y="2354684"/>
            <a:ext cx="1790811" cy="1007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2A916-5F9B-AB4F-81B7-23270D41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60" y="3619532"/>
            <a:ext cx="1735917" cy="1041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73552" y="770404"/>
            <a:ext cx="5633896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/>
            <a:r>
              <a:rPr lang="en-AU" b="1" dirty="0">
                <a:solidFill>
                  <a:srgbClr val="0070C0"/>
                </a:solidFill>
              </a:rPr>
              <a:t>Shredding</a:t>
            </a:r>
            <a:r>
              <a:rPr lang="en-AU" dirty="0"/>
              <a:t>: Once cleaned, the aluminium cans are shredded into tiny pieces.</a:t>
            </a:r>
          </a:p>
          <a:p>
            <a:pPr marL="425450" indent="-285750"/>
            <a:r>
              <a:rPr lang="en-AU" b="1" dirty="0">
                <a:solidFill>
                  <a:srgbClr val="0070C0"/>
                </a:solidFill>
              </a:rPr>
              <a:t>Melting</a:t>
            </a:r>
            <a:r>
              <a:rPr lang="en-AU" dirty="0"/>
              <a:t>: The aluminium pieces are then melted into liquid aluminium, which is then poured into moulds</a:t>
            </a:r>
          </a:p>
          <a:p>
            <a:pPr marL="425450" indent="-285750"/>
            <a:r>
              <a:rPr lang="en-AU" b="1" dirty="0">
                <a:solidFill>
                  <a:srgbClr val="0070C0"/>
                </a:solidFill>
              </a:rPr>
              <a:t>Solidification</a:t>
            </a:r>
            <a:r>
              <a:rPr lang="en-AU" dirty="0"/>
              <a:t>: The liquid aluminium is allowed to cool and solidify, forming blocks of pure aluminium, known as ingots. </a:t>
            </a:r>
          </a:p>
          <a:p>
            <a:pPr marL="425450" indent="-285750"/>
            <a:r>
              <a:rPr lang="en-AU" b="1" dirty="0">
                <a:solidFill>
                  <a:srgbClr val="0070C0"/>
                </a:solidFill>
              </a:rPr>
              <a:t>Processing</a:t>
            </a:r>
            <a:r>
              <a:rPr lang="en-AU" dirty="0"/>
              <a:t>: The ingots can then be processed into any aluminium product, including more aluminium cans to start the process all over again. </a:t>
            </a:r>
            <a:endParaRPr lang="en-AU" sz="2800" dirty="0"/>
          </a:p>
          <a:p>
            <a:pPr lvl="3"/>
            <a:endParaRPr lang="en-AU" sz="2800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1AC47-F95C-544B-A66C-D62A0B0A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773123"/>
            <a:ext cx="1179576" cy="42034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BA4E62-A19F-CC41-83BE-80B87281F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FBAF-736C-3E47-B7FB-494EE86CEB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061098" cy="2823188"/>
          </a:xfrm>
        </p:spPr>
        <p:txBody>
          <a:bodyPr/>
          <a:lstStyle/>
          <a:p>
            <a:r>
              <a:rPr lang="en-AU" dirty="0"/>
              <a:t>Understanding the difference between physical and chemical reactions can help us understand which objects can be recycled.</a:t>
            </a:r>
          </a:p>
          <a:p>
            <a:endParaRPr lang="en-AU" dirty="0"/>
          </a:p>
          <a:p>
            <a:r>
              <a:rPr lang="en-AU" dirty="0"/>
              <a:t>Objects that can undergo physical reactions can be easily recycled because the reactions are reversible and new shapes can be formed. </a:t>
            </a:r>
          </a:p>
          <a:p>
            <a:endParaRPr lang="en-AU" dirty="0"/>
          </a:p>
          <a:p>
            <a:r>
              <a:rPr lang="en-AU" dirty="0"/>
              <a:t>Chemical reactions can be used to create new materials that can be used again.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4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3B2717-2461-3640-9759-7BC41CD4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42" y="864152"/>
            <a:ext cx="4397018" cy="393039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1018D464-1025-364F-BDF4-A26BD5EE9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9B8E-69E8-8643-87C2-3DDA9FD4B0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4222" y="728948"/>
            <a:ext cx="4595522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800" b="1" dirty="0"/>
              <a:t>Types of plastics </a:t>
            </a:r>
          </a:p>
          <a:p>
            <a:r>
              <a:rPr lang="en-AU" dirty="0"/>
              <a:t>Plastics are made from a chemical reaction with crude oil. </a:t>
            </a:r>
          </a:p>
          <a:p>
            <a:r>
              <a:rPr lang="en-AU" dirty="0"/>
              <a:t>This is hard to recycle and as most plastic products are only designed to be used for one year, they often end up in land-fill. </a:t>
            </a:r>
          </a:p>
          <a:p>
            <a:r>
              <a:rPr lang="en-AU" dirty="0"/>
              <a:t>Recycling the chemicals in the plastic is often cheaper than the oil needed to create new products. </a:t>
            </a:r>
          </a:p>
          <a:p>
            <a:r>
              <a:rPr lang="en-AU" dirty="0"/>
              <a:t>All recycled plastic belongs in seven groups.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2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B0ADC0-11A0-504B-956D-EA668FCBA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41512-2A4F-F041-9407-702E003BCF4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6305450" cy="4065600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</a:rPr>
              <a:t>Mechanical/physical recycling of plastics </a:t>
            </a:r>
          </a:p>
          <a:p>
            <a:r>
              <a:rPr lang="en-AU" dirty="0"/>
              <a:t>This is broken into several steps. 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Cutting</a:t>
            </a:r>
            <a:r>
              <a:rPr lang="en-AU" dirty="0"/>
              <a:t> the large pieces of plastic using shears or saws. 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Shredding</a:t>
            </a:r>
            <a:r>
              <a:rPr lang="en-AU" dirty="0"/>
              <a:t> the plastic into small flakes. 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Separating</a:t>
            </a:r>
            <a:r>
              <a:rPr lang="en-AU" dirty="0"/>
              <a:t> the contaminants in cyclone (centrifuge) separators.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Floating</a:t>
            </a:r>
            <a:r>
              <a:rPr lang="en-AU" dirty="0"/>
              <a:t> of the plastics according to their density. </a:t>
            </a:r>
          </a:p>
          <a:p>
            <a:pPr>
              <a:buFont typeface="+mj-lt"/>
              <a:buAutoNum type="arabicPeriod"/>
            </a:pPr>
            <a:r>
              <a:rPr lang="en-AU" dirty="0"/>
              <a:t>Extruding the plastic by heating it to a </a:t>
            </a:r>
            <a:r>
              <a:rPr lang="en-AU" dirty="0">
                <a:solidFill>
                  <a:srgbClr val="0070C0"/>
                </a:solidFill>
              </a:rPr>
              <a:t>melting</a:t>
            </a:r>
            <a:r>
              <a:rPr lang="en-AU" dirty="0"/>
              <a:t> state and forcing it into long strands.</a:t>
            </a:r>
          </a:p>
          <a:p>
            <a:pPr>
              <a:buFont typeface="+mj-lt"/>
              <a:buAutoNum type="arabicPeriod"/>
            </a:pPr>
            <a:r>
              <a:rPr lang="en-AU" dirty="0">
                <a:solidFill>
                  <a:srgbClr val="0070C0"/>
                </a:solidFill>
              </a:rPr>
              <a:t>Cooling</a:t>
            </a:r>
            <a:r>
              <a:rPr lang="en-AU" dirty="0"/>
              <a:t> the strands and cutting it into small pellets so that it can be reused for new products. </a:t>
            </a:r>
          </a:p>
          <a:p>
            <a:pPr>
              <a:buFont typeface="+mj-lt"/>
              <a:buAutoNum type="arabicPeriod"/>
            </a:pPr>
            <a:endParaRPr lang="en-AU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FF7B-D153-8B4D-A23C-601B0EFC3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90"/>
          <a:stretch/>
        </p:blipFill>
        <p:spPr>
          <a:xfrm rot="16200000">
            <a:off x="5909933" y="1615683"/>
            <a:ext cx="3823843" cy="21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C3251D-0BEB-754B-AC76-AD424F5DC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400" dirty="0"/>
              <a:t>Physical and chemical changes are used to recycle household waste </a:t>
            </a:r>
            <a:endParaRPr lang="en-AU" sz="1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9441-5305-EA41-99DE-0FE501276A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1110" y="614050"/>
            <a:ext cx="8464450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800" b="1" dirty="0"/>
              <a:t>Chemical recycling of plastics </a:t>
            </a:r>
          </a:p>
          <a:p>
            <a:r>
              <a:rPr lang="en-AU" dirty="0">
                <a:solidFill>
                  <a:srgbClr val="0070C0"/>
                </a:solidFill>
              </a:rPr>
              <a:t>Chemical recycling involves creating a chemical reaction that causes the long polymer molecules that make up the plastic to break into smaller molecules called monomers. </a:t>
            </a:r>
          </a:p>
          <a:p>
            <a:r>
              <a:rPr lang="en-AU" dirty="0"/>
              <a:t>This requires a lot of energy because it is trying to reverse the initial chemical change that created the plastic. </a:t>
            </a:r>
          </a:p>
          <a:p>
            <a:r>
              <a:rPr lang="en-AU" dirty="0"/>
              <a:t>As the initial reactants (crude oil) become more expensive, the chemical recycling of plastics will become a more attractive option.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F9FB8-C113-3B46-96EF-6F6E6682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56" y="3462879"/>
            <a:ext cx="2760960" cy="1455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796C8-8120-D348-8D1F-D222E2C5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" y="3529548"/>
            <a:ext cx="2859532" cy="13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10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1131F08F-4D54-44FA-A9FA-03AFCBE99947}"/>
</file>

<file path=customXml/itemProps2.xml><?xml version="1.0" encoding="utf-8"?>
<ds:datastoreItem xmlns:ds="http://schemas.openxmlformats.org/officeDocument/2006/customXml" ds:itemID="{C8571F1C-36AB-4885-9A92-BADB46A8AF14}"/>
</file>

<file path=customXml/itemProps3.xml><?xml version="1.0" encoding="utf-8"?>
<ds:datastoreItem xmlns:ds="http://schemas.openxmlformats.org/officeDocument/2006/customXml" ds:itemID="{6AC20D2C-68F6-4036-8381-2DB294DCB42E}"/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779</TotalTime>
  <Words>873</Words>
  <Application>Microsoft Macintosh PowerPoint</Application>
  <PresentationFormat>On-screen Show (16:9)</PresentationFormat>
  <Paragraphs>75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Arial</vt:lpstr>
      <vt:lpstr>Simple Light</vt:lpstr>
      <vt:lpstr>PowerPoint Presentation</vt:lpstr>
      <vt:lpstr>Physical and chemical changes are used to recycle household waste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Answers </vt:lpstr>
      <vt:lpstr>Answers </vt:lpstr>
      <vt:lpstr>Physical and chemical changes are used to recycle household waste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Harmer (Y6)</dc:creator>
  <cp:lastModifiedBy>BURNS Sandra [Southern River College]</cp:lastModifiedBy>
  <cp:revision>30</cp:revision>
  <dcterms:created xsi:type="dcterms:W3CDTF">2020-07-15T05:10:12Z</dcterms:created>
  <dcterms:modified xsi:type="dcterms:W3CDTF">2020-08-02T04:37:47Z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